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10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0" name="Google Shape;29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5" name="Google Shape;29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1" name="Google Shape;30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3" name="Google Shape;31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6" name="Google Shape;25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8" name="Google Shape;27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4" name="Google Shape;28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473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1276563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2699135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4098889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97391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ru-KZ"/>
          </a:p>
        </p:txBody>
      </p:sp>
      <p:sp>
        <p:nvSpPr>
          <p:cNvPr id="4"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60047868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ru-KZ"/>
          </a:p>
        </p:txBody>
      </p:sp>
      <p:sp>
        <p:nvSpPr>
          <p:cNvPr id="4"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6507308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372324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913155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405192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844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76032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80230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endParaRPr lang="ru-KZ"/>
          </a:p>
        </p:txBody>
      </p:sp>
      <p:sp>
        <p:nvSpPr>
          <p:cNvPr id="5" name="Footer Placeholder 3"/>
          <p:cNvSpPr>
            <a:spLocks noGrp="1"/>
          </p:cNvSpPr>
          <p:nvPr>
            <p:ph type="ftr" sz="quarter" idx="11"/>
          </p:nvPr>
        </p:nvSpPr>
        <p:spPr/>
        <p:txBody>
          <a:bodyPr/>
          <a:lstStyle/>
          <a:p>
            <a:endParaRPr lang="ru-KZ"/>
          </a:p>
        </p:txBody>
      </p:sp>
      <p:sp>
        <p:nvSpPr>
          <p:cNvPr id="6"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95000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ru-KZ"/>
          </a:p>
        </p:txBody>
      </p:sp>
      <p:sp>
        <p:nvSpPr>
          <p:cNvPr id="5" name="Footer Placeholder 2"/>
          <p:cNvSpPr>
            <a:spLocks noGrp="1"/>
          </p:cNvSpPr>
          <p:nvPr>
            <p:ph type="ftr" sz="quarter" idx="11"/>
          </p:nvPr>
        </p:nvSpPr>
        <p:spPr/>
        <p:txBody>
          <a:bodyPr/>
          <a:lstStyle/>
          <a:p>
            <a:endParaRPr lang="ru-KZ"/>
          </a:p>
        </p:txBody>
      </p:sp>
      <p:sp>
        <p:nvSpPr>
          <p:cNvPr id="6"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97892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endParaRPr lang="ru-KZ"/>
          </a:p>
        </p:txBody>
      </p:sp>
      <p:sp>
        <p:nvSpPr>
          <p:cNvPr id="5" name="Footer Placeholder 5"/>
          <p:cNvSpPr>
            <a:spLocks noGrp="1"/>
          </p:cNvSpPr>
          <p:nvPr>
            <p:ph type="ftr" sz="quarter" idx="11"/>
          </p:nvPr>
        </p:nvSpPr>
        <p:spPr/>
        <p:txBody>
          <a:bodyPr/>
          <a:lstStyle/>
          <a:p>
            <a:endParaRPr lang="ru-KZ"/>
          </a:p>
        </p:txBody>
      </p:sp>
      <p:sp>
        <p:nvSpPr>
          <p:cNvPr id="6"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0962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02991302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ru-KZ"/>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KZ"/>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lvl="0" indent="0" algn="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320323380"/>
      </p:ext>
    </p:extLst>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9"/>
          <p:cNvSpPr txBox="1">
            <a:spLocks noGrp="1"/>
          </p:cNvSpPr>
          <p:nvPr>
            <p:ph type="ctrTitle"/>
          </p:nvPr>
        </p:nvSpPr>
        <p:spPr>
          <a:xfrm>
            <a:off x="1876424" y="1346198"/>
            <a:ext cx="8791575" cy="190976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3200"/>
              <a:buFont typeface="Twentieth Century"/>
              <a:buNone/>
            </a:pPr>
            <a:r>
              <a:rPr lang="ru-RU" sz="3200" dirty="0"/>
              <a:t>МИКРООРГАНИЗМДЕР ГЕНЕТИКАСЫ. МУТАЦИЯЛАР. БАКТЕРИЯЛАР МЕН ВИРУСТАРДЫҢ РЕКОМБИНАЦИЯЛАРЫ.</a:t>
            </a:r>
            <a:endParaRPr sz="3200" dirty="0"/>
          </a:p>
        </p:txBody>
      </p:sp>
      <p:sp>
        <p:nvSpPr>
          <p:cNvPr id="236" name="Google Shape;236;p19"/>
          <p:cNvSpPr txBox="1"/>
          <p:nvPr/>
        </p:nvSpPr>
        <p:spPr>
          <a:xfrm>
            <a:off x="5035826" y="6361043"/>
            <a:ext cx="1736035"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ru-RU" sz="1800" dirty="0">
                <a:solidFill>
                  <a:schemeClr val="lt1"/>
                </a:solidFill>
                <a:latin typeface="Twentieth Century"/>
                <a:ea typeface="Twentieth Century"/>
                <a:cs typeface="Twentieth Century"/>
                <a:sym typeface="Twentieth Century"/>
              </a:rPr>
              <a:t>Алматы 2022</a:t>
            </a:r>
            <a:endParaRPr sz="1800" dirty="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9"/>
          <p:cNvSpPr txBox="1">
            <a:spLocks noGrp="1"/>
          </p:cNvSpPr>
          <p:nvPr>
            <p:ph idx="1"/>
          </p:nvPr>
        </p:nvSpPr>
        <p:spPr>
          <a:xfrm>
            <a:off x="1141412" y="649357"/>
            <a:ext cx="9905999" cy="5698434"/>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Гендік мутация доминантты (басыңқы), жартылай доминантты және рецессивті (басылыңқы) болады. Хромосомалық және гендік мутациялардың себебі көпке дейін белгісіз болып келді. Бұл өзгерістер ағзаға әр түрлі физикалық, химиялық факторлар – мутагендердің әсер етуінен пайда болады. </a:t>
            </a:r>
            <a:endParaRPr/>
          </a:p>
          <a:p>
            <a:pPr marL="228600" lvl="0" indent="-228600" algn="l" rtl="0">
              <a:lnSpc>
                <a:spcPct val="120000"/>
              </a:lnSpc>
              <a:spcBef>
                <a:spcPts val="1000"/>
              </a:spcBef>
              <a:spcAft>
                <a:spcPts val="0"/>
              </a:spcAft>
              <a:buClr>
                <a:schemeClr val="lt1"/>
              </a:buClr>
              <a:buSzPts val="3000"/>
              <a:buChar char="•"/>
            </a:pPr>
            <a:r>
              <a:rPr lang="ru-RU"/>
              <a:t>Мутация көпшілік жағдайда ағза үшін зиянды болып келеді. Түрлі тұқым қуалайтын аурулар мен кемістіктерді тудырып, кейде тіпті өлімге душар етеді. Сонымен қатар кейбір мутациялар ағзаға пайдалы өзгерістер де алып келеді. Мысалы, гендік мутация (табиғи және қолдан сұрыптауға қажетті негізгі материал береді) өсімдіктер, жануарлар және микроазғаларды сұрыптау жолымен жаңа түрін алғанда кейбір қасиеттерін жақсартады</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30"/>
          <p:cNvSpPr txBox="1">
            <a:spLocks noGrp="1"/>
          </p:cNvSpPr>
          <p:nvPr>
            <p:ph type="title"/>
          </p:nvPr>
        </p:nvSpPr>
        <p:spPr>
          <a:xfrm>
            <a:off x="1141412" y="459492"/>
            <a:ext cx="9905998" cy="93198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ГЕНЕТИКАЛЫҚ РЕКОМБИНАЦИЯ</a:t>
            </a:r>
            <a:endParaRPr/>
          </a:p>
        </p:txBody>
      </p:sp>
      <p:sp>
        <p:nvSpPr>
          <p:cNvPr id="298" name="Google Shape;298;p30"/>
          <p:cNvSpPr txBox="1">
            <a:spLocks noGrp="1"/>
          </p:cNvSpPr>
          <p:nvPr>
            <p:ph idx="1"/>
          </p:nvPr>
        </p:nvSpPr>
        <p:spPr>
          <a:xfrm>
            <a:off x="1141412" y="1391478"/>
            <a:ext cx="9905999" cy="5007030"/>
          </a:xfrm>
          <a:prstGeom prst="rect">
            <a:avLst/>
          </a:prstGeom>
          <a:noFill/>
          <a:ln>
            <a:noFill/>
          </a:ln>
        </p:spPr>
        <p:txBody>
          <a:bodyPr spcFirstLastPara="1" wrap="square" lIns="91425" tIns="45700" rIns="91425" bIns="45700" anchor="t" anchorCtr="0">
            <a:noAutofit/>
          </a:bodyPr>
          <a:lstStyle/>
          <a:p>
            <a:pPr marL="228600" lvl="0" indent="-228600" algn="l" rtl="0">
              <a:lnSpc>
                <a:spcPct val="110000"/>
              </a:lnSpc>
              <a:spcBef>
                <a:spcPts val="0"/>
              </a:spcBef>
              <a:spcAft>
                <a:spcPts val="0"/>
              </a:spcAft>
              <a:buClr>
                <a:schemeClr val="lt1"/>
              </a:buClr>
              <a:buSzPts val="3000"/>
              <a:buChar char="•"/>
            </a:pPr>
            <a:r>
              <a:rPr lang="ru-RU"/>
              <a:t>  Бір торшаны екі түрлі вируспен зақымдағанда болатын будандасу. Генетикалық рекомбинация нәтижесінде аналық вирустарда жоқ мәліметтер жинағы жазылған ұрпақ геном пайда болады. Вирустарда бұл байланыс екі түрлі әдіспен өтеді: молекулалар алмасуы және ген алмасуы. Молекула алмасуда нуклеин қышқылының бөлшектері алмасады, мұнда ковалентті байланыс үзілмейді (мысалы,. грипп вирусындағы РНҚ үзінділерінің алмасуы). Ген алмасуында нуклеин қышқылының ковалентті жалғаулары үзіліп қайта қосылады. Бүл жағдайда екі геном бірімен бірі араласып кетсе, жаңа ұрпақ геномы пайда болады. Мұндай жағдай екі түрлі вирус бір торшаға кірсе ғана туады. Ген араласу әдісімен үзік геномды вирустар ғана будандасады. Онда екі вирустың геном кесінділері бір бірімен алмасады</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3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dirty="0"/>
              <a:t>БАКТЕРИЯЛЫҚ РЕКОМБИНАЦИЯ</a:t>
            </a:r>
            <a:endParaRPr dirty="0"/>
          </a:p>
        </p:txBody>
      </p:sp>
      <p:sp>
        <p:nvSpPr>
          <p:cNvPr id="304" name="Google Shape;304;p3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dirty="0" err="1"/>
              <a:t>Трансфармация</a:t>
            </a:r>
            <a:endParaRPr dirty="0"/>
          </a:p>
          <a:p>
            <a:pPr marL="228600" lvl="0" indent="-228600" algn="l" rtl="0">
              <a:lnSpc>
                <a:spcPct val="120000"/>
              </a:lnSpc>
              <a:spcBef>
                <a:spcPts val="1000"/>
              </a:spcBef>
              <a:spcAft>
                <a:spcPts val="0"/>
              </a:spcAft>
              <a:buClr>
                <a:schemeClr val="lt1"/>
              </a:buClr>
              <a:buSzPts val="3000"/>
              <a:buChar char="•"/>
            </a:pPr>
            <a:r>
              <a:rPr lang="ru-RU" dirty="0"/>
              <a:t>Трансдукция</a:t>
            </a:r>
            <a:endParaRPr dirty="0"/>
          </a:p>
          <a:p>
            <a:pPr marL="228600" lvl="0" indent="-228600" algn="l" rtl="0">
              <a:lnSpc>
                <a:spcPct val="120000"/>
              </a:lnSpc>
              <a:spcBef>
                <a:spcPts val="1000"/>
              </a:spcBef>
              <a:spcAft>
                <a:spcPts val="0"/>
              </a:spcAft>
              <a:buClr>
                <a:schemeClr val="lt1"/>
              </a:buClr>
              <a:buSzPts val="3000"/>
              <a:buChar char="•"/>
            </a:pPr>
            <a:r>
              <a:rPr lang="ru-RU" dirty="0" err="1"/>
              <a:t>Коньюгация</a:t>
            </a:r>
            <a:endParaRPr dirty="0"/>
          </a:p>
          <a:p>
            <a:pPr marL="228600" lvl="0" indent="-38100" algn="l" rtl="0">
              <a:lnSpc>
                <a:spcPct val="120000"/>
              </a:lnSpc>
              <a:spcBef>
                <a:spcPts val="1000"/>
              </a:spcBef>
              <a:spcAft>
                <a:spcPts val="0"/>
              </a:spcAft>
              <a:buClr>
                <a:schemeClr val="lt1"/>
              </a:buClr>
              <a:buSzPts val="30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2"/>
          <p:cNvSpPr txBox="1">
            <a:spLocks noGrp="1"/>
          </p:cNvSpPr>
          <p:nvPr>
            <p:ph type="title"/>
          </p:nvPr>
        </p:nvSpPr>
        <p:spPr>
          <a:xfrm>
            <a:off x="1141413" y="247457"/>
            <a:ext cx="9905998" cy="75970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КОНЪЮГАЦИЯ </a:t>
            </a:r>
            <a:endParaRPr/>
          </a:p>
        </p:txBody>
      </p:sp>
      <p:sp>
        <p:nvSpPr>
          <p:cNvPr id="310" name="Google Shape;310;p32"/>
          <p:cNvSpPr txBox="1">
            <a:spLocks noGrp="1"/>
          </p:cNvSpPr>
          <p:nvPr>
            <p:ph idx="1"/>
          </p:nvPr>
        </p:nvSpPr>
        <p:spPr>
          <a:xfrm>
            <a:off x="1141412" y="1007166"/>
            <a:ext cx="9905999" cy="5459896"/>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Clr>
                <a:schemeClr val="lt1"/>
              </a:buClr>
              <a:buSzPts val="2775"/>
              <a:buChar char="•"/>
            </a:pPr>
            <a:r>
              <a:rPr lang="ru-RU" sz="2220"/>
              <a:t>Конъюгация (лат. conjugatіo – қосылу) – екі генеративті (жынысты) ядроның қосылуы. </a:t>
            </a:r>
            <a:endParaRPr/>
          </a:p>
          <a:p>
            <a:pPr marL="228600" lvl="0" indent="-228600" algn="l" rtl="0">
              <a:lnSpc>
                <a:spcPct val="100000"/>
              </a:lnSpc>
              <a:spcBef>
                <a:spcPts val="1000"/>
              </a:spcBef>
              <a:spcAft>
                <a:spcPts val="0"/>
              </a:spcAft>
              <a:buClr>
                <a:schemeClr val="lt1"/>
              </a:buClr>
              <a:buSzPts val="2775"/>
              <a:buChar char="•"/>
            </a:pPr>
            <a:r>
              <a:rPr lang="ru-RU" sz="2220"/>
              <a:t>1) балдырларда (кейбір диатомды, коньюгатты түрлерінде) – құрылысы бірдей балдырлардың вегетативті екі клеткасындағы заттардың біріне-бірі құйылып қосылуы; төменгі сатыдағы саңырауқұлақтарда – сыртқы пішіні ұсақ екі талшықсыз клеткалардың қосылуынан болатын жыныстық процесс; </a:t>
            </a:r>
            <a:endParaRPr/>
          </a:p>
          <a:p>
            <a:pPr marL="228600" lvl="0" indent="-228600" algn="l" rtl="0">
              <a:lnSpc>
                <a:spcPct val="100000"/>
              </a:lnSpc>
              <a:spcBef>
                <a:spcPts val="1000"/>
              </a:spcBef>
              <a:spcAft>
                <a:spcPts val="0"/>
              </a:spcAft>
              <a:buClr>
                <a:schemeClr val="lt1"/>
              </a:buClr>
              <a:buSzPts val="2775"/>
              <a:buChar char="•"/>
            </a:pPr>
            <a:r>
              <a:rPr lang="ru-RU" sz="2220"/>
              <a:t>2) инфузорияларда – жыныстық ядроларының алмасуы және олардың жұптанып қосылуы;</a:t>
            </a:r>
            <a:endParaRPr/>
          </a:p>
          <a:p>
            <a:pPr marL="228600" lvl="0" indent="-228600" algn="l" rtl="0">
              <a:lnSpc>
                <a:spcPct val="100000"/>
              </a:lnSpc>
              <a:spcBef>
                <a:spcPts val="1000"/>
              </a:spcBef>
              <a:spcAft>
                <a:spcPts val="0"/>
              </a:spcAft>
              <a:buClr>
                <a:schemeClr val="lt1"/>
              </a:buClr>
              <a:buSzPts val="2775"/>
              <a:buChar char="•"/>
            </a:pPr>
            <a:r>
              <a:rPr lang="ru-RU" sz="2220"/>
              <a:t> 3) бактерияларда – генетикалық материалдарының алмасуы. Бұл кезде екінші клеткаға ДНҚ жіпшесінің бір бөлігі ауысады; </a:t>
            </a:r>
            <a:endParaRPr/>
          </a:p>
          <a:p>
            <a:pPr marL="228600" lvl="0" indent="-228600" algn="l" rtl="0">
              <a:lnSpc>
                <a:spcPct val="100000"/>
              </a:lnSpc>
              <a:spcBef>
                <a:spcPts val="1000"/>
              </a:spcBef>
              <a:spcAft>
                <a:spcPts val="0"/>
              </a:spcAft>
              <a:buClr>
                <a:schemeClr val="lt1"/>
              </a:buClr>
              <a:buSzPts val="2775"/>
              <a:buChar char="•"/>
            </a:pPr>
            <a:r>
              <a:rPr lang="ru-RU" sz="2220"/>
              <a:t>4) хромосома Конъюгациясы – гомологтық хромосомалардың уақытша жұптасып айқасуы; бұл кезде хромосоманың гомологтық бөліктерінде алмасу жүреді Конъюгация – прокариотты (ядролы) организмдердің тұқым қуалау факторларын (өзгергіштігін) күшейтетін процесс деп те саналады.</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33"/>
          <p:cNvSpPr txBox="1">
            <a:spLocks noGrp="1"/>
          </p:cNvSpPr>
          <p:nvPr>
            <p:ph type="title"/>
          </p:nvPr>
        </p:nvSpPr>
        <p:spPr>
          <a:xfrm>
            <a:off x="1141412" y="320343"/>
            <a:ext cx="9905998" cy="74645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ТРАНСДУКЦИЯ</a:t>
            </a:r>
            <a:endParaRPr/>
          </a:p>
        </p:txBody>
      </p:sp>
      <p:sp>
        <p:nvSpPr>
          <p:cNvPr id="316" name="Google Shape;316;p33"/>
          <p:cNvSpPr txBox="1">
            <a:spLocks noGrp="1"/>
          </p:cNvSpPr>
          <p:nvPr>
            <p:ph idx="1"/>
          </p:nvPr>
        </p:nvSpPr>
        <p:spPr>
          <a:xfrm>
            <a:off x="1141412" y="967408"/>
            <a:ext cx="9905999" cy="544664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ТРАНСДУКЦИЯ (лат. transductіo – орын алмастыру) – генетикалық материалдың бір бактериядан (донор) екіншісіне (реципиент) бактериофагтардың көмегімен тасымалдануы. Бұл клетканың тұқым қуалаушылық қасиеттерінің өзгеруіне себеп болады. Трансдукцияны 1952 жылы америкалық ғалымдар Дж. Ледерберг және Н.Циндер ``Salmonellа typhіmurіum`` бактериясының кейбір штаммдарында белгілердің тұқым қуалауындағы өзгерістердің себебін талдауда ашқан. Трансдукция көптеген бактериялар, салмонеллалар, бацилл және актиномицеттерден табылған. Донор клеткасынан реципиент клеткасына бактериофаг типіне байланысты бактерия хромосомасының тек белгілі бөліктері ғана тасымалданса, оны арнайы Трансдукция, ал егер реципиент клеткасына бактерия хромосомасының кез келген бөліктері тасымалданатын болса, оны жалпы немесе арнайы емес Трансдукция деп атайды.</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1141412" y="220953"/>
            <a:ext cx="9905998" cy="62718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ТРАНСФОРМАЦИЯ</a:t>
            </a:r>
            <a:endParaRPr/>
          </a:p>
        </p:txBody>
      </p:sp>
      <p:sp>
        <p:nvSpPr>
          <p:cNvPr id="322" name="Google Shape;322;p34"/>
          <p:cNvSpPr txBox="1">
            <a:spLocks noGrp="1"/>
          </p:cNvSpPr>
          <p:nvPr>
            <p:ph idx="1"/>
          </p:nvPr>
        </p:nvSpPr>
        <p:spPr>
          <a:xfrm>
            <a:off x="1141412" y="848139"/>
            <a:ext cx="9905999" cy="5645426"/>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Трансформация (көне лат. transformatіo – айналу), генетикада – оқшауланған дезоксирибонуклеин қышқылының көмегімен генетикалық ақпаратты қандай да бір жасушаға ендіру процесі. Трансформация нәтижесінде генетикалық ақпарат Трансформацияланған жасушада және сол жасушадан тараған ұрпақ жасушаларда жаңа белгілер пайда болады. Трансформация құбылысын 1928 жылы ағылшын ғалымы Ф.Гриффит (1877 – 1941) ашқан. Ол пневмококк бактериясының (Streptococcus pneumonіae) екі штаммында Трансформация процесін зерттеді. Оның біреуі вирулентті қасиеті және полисахаридті қабықшасы бар ірі жасушалардан тұратын тегіс шоғыр (S-штамм), ал екіншісі вирулентті қасиеті және қабықшасы болмайтын, пішіні кедір-бұдырлы (R-штамм) болды</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МИКРООРГАНИЗМДЕРДІҢ ГЕНЕТИКАСЫ</a:t>
            </a:r>
            <a:endParaRPr/>
          </a:p>
        </p:txBody>
      </p:sp>
      <p:sp>
        <p:nvSpPr>
          <p:cNvPr id="248" name="Google Shape;248;p2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Барлық организмдерде, сонымен қатар бактериялар мен вирустарда генетикалық қасиеттерді анықтайтын тұқымқуалаушылықтың материалдық негізі – ДНК болып табылады. Тек РНК-лы вирустарда генетикалық ақпарат РНК-да Жалпы генетиканық заңдылықтарды зерттеу үшін, негізгі модельді жүйе ретінде, бактериялар мен вирустарды таңдаудың молекулалық генетиканың дамуында үлкен маңызы бар. Классикалық нысан дрозофил шыбынына қарағанда аталған микроорганизмдердің генетикалық тәжірибе үшін маңызды қасиеттері бар.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22"/>
          <p:cNvSpPr txBox="1">
            <a:spLocks noGrp="1"/>
          </p:cNvSpPr>
          <p:nvPr>
            <p:ph idx="1"/>
          </p:nvPr>
        </p:nvSpPr>
        <p:spPr>
          <a:xfrm>
            <a:off x="1143000" y="632722"/>
            <a:ext cx="9905999" cy="5768078"/>
          </a:xfrm>
          <a:prstGeom prst="rect">
            <a:avLst/>
          </a:prstGeom>
          <a:noFill/>
          <a:ln>
            <a:noFill/>
          </a:ln>
        </p:spPr>
        <p:txBody>
          <a:bodyPr spcFirstLastPara="1" wrap="square" lIns="91425" tIns="45700" rIns="91425" bIns="45700" anchor="t" anchorCtr="0">
            <a:noAutofit/>
          </a:bodyPr>
          <a:lstStyle/>
          <a:p>
            <a:pPr marL="228600" lvl="0" indent="-228600" algn="l" rtl="0">
              <a:lnSpc>
                <a:spcPct val="110000"/>
              </a:lnSpc>
              <a:spcBef>
                <a:spcPts val="0"/>
              </a:spcBef>
              <a:spcAft>
                <a:spcPts val="0"/>
              </a:spcAft>
              <a:buClr>
                <a:schemeClr val="lt1"/>
              </a:buClr>
              <a:buSzPts val="3000"/>
              <a:buChar char="•"/>
            </a:pPr>
            <a:r>
              <a:rPr lang="ru-RU"/>
              <a:t>1. Гаплоидтылық, яғни бір хромосоманың болуы, доминанттылық көрінісін болдырмайды.</a:t>
            </a:r>
            <a:endParaRPr/>
          </a:p>
          <a:p>
            <a:pPr marL="228600" lvl="0" indent="-228600" algn="l" rtl="0">
              <a:lnSpc>
                <a:spcPct val="110000"/>
              </a:lnSpc>
              <a:spcBef>
                <a:spcPts val="1000"/>
              </a:spcBef>
              <a:spcAft>
                <a:spcPts val="0"/>
              </a:spcAft>
              <a:buClr>
                <a:schemeClr val="lt1"/>
              </a:buClr>
              <a:buSzPts val="3000"/>
              <a:buChar char="•"/>
            </a:pPr>
            <a:r>
              <a:rPr lang="ru-RU"/>
              <a:t>2. Жоғары жылдамдықта көбею – зертханалық жағдайда бірнеше сағатта миллиардтаған популяциялар алуға мүмкіндік береді.</a:t>
            </a:r>
            <a:endParaRPr/>
          </a:p>
          <a:p>
            <a:pPr marL="228600" lvl="0" indent="-228600" algn="l" rtl="0">
              <a:lnSpc>
                <a:spcPct val="110000"/>
              </a:lnSpc>
              <a:spcBef>
                <a:spcPts val="1000"/>
              </a:spcBef>
              <a:spcAft>
                <a:spcPts val="0"/>
              </a:spcAft>
              <a:buClr>
                <a:schemeClr val="lt1"/>
              </a:buClr>
              <a:buSzPts val="3000"/>
              <a:buChar char="•"/>
            </a:pPr>
            <a:r>
              <a:rPr lang="ru-RU"/>
              <a:t>3. Бактериялар мен вирустарды генетикалық талдау тәсілдерінің жоғары мүмкіндігі – олардың мутанттарын жиілігі 10-9 және одан төмен деңгейде анықтауға мүмкіндік береді. </a:t>
            </a:r>
            <a:endParaRPr/>
          </a:p>
          <a:p>
            <a:pPr marL="228600" lvl="0" indent="-228600" algn="l" rtl="0">
              <a:lnSpc>
                <a:spcPct val="110000"/>
              </a:lnSpc>
              <a:spcBef>
                <a:spcPts val="1000"/>
              </a:spcBef>
              <a:spcAft>
                <a:spcPts val="0"/>
              </a:spcAft>
              <a:buClr>
                <a:schemeClr val="lt1"/>
              </a:buClr>
              <a:buSzPts val="3000"/>
              <a:buChar char="•"/>
            </a:pPr>
            <a:r>
              <a:rPr lang="ru-RU"/>
              <a:t>4. Жыныстық дифференциация – сәйкес генетиканың ақпаратты беретін және қабылдау мүмкіндігі бар донорлық және реципиенттік бактерия жасушаларының болуына негізделген.</a:t>
            </a:r>
            <a:endParaRPr/>
          </a:p>
          <a:p>
            <a:pPr marL="228600" lvl="0" indent="-228600" algn="l" rtl="0">
              <a:lnSpc>
                <a:spcPct val="110000"/>
              </a:lnSpc>
              <a:spcBef>
                <a:spcPts val="1000"/>
              </a:spcBef>
              <a:spcAft>
                <a:spcPts val="0"/>
              </a:spcAft>
              <a:buClr>
                <a:schemeClr val="lt1"/>
              </a:buClr>
              <a:buSzPts val="3000"/>
              <a:buChar char="•"/>
            </a:pPr>
            <a:r>
              <a:rPr lang="ru-RU"/>
              <a:t>5. Бактерияларда ДНК-ның ерекше фрагменттері – плазмидалар, транспозондар және Is–тіркесімдер болады.</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23"/>
          <p:cNvSpPr txBox="1">
            <a:spLocks noGrp="1"/>
          </p:cNvSpPr>
          <p:nvPr>
            <p:ph idx="1"/>
          </p:nvPr>
        </p:nvSpPr>
        <p:spPr>
          <a:xfrm>
            <a:off x="1143000" y="1560374"/>
            <a:ext cx="9905999" cy="3541714"/>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Қазіргі молекулалық генетиканың жетістігі гендік инженерия тәсілдерінің жетілуімен байланысты – ол прокариоттар немесе эукариоттарға тасымалдау немесе оқшаулау болып табылады. Бұл бұрын белгісіз генотиптерді, әсіресе бактериялар мен вирустардың арасында алуға және жаңа биотехнологиялық әдіспен вакциналар, интерферондар, гормондар және т. б. биологиялық белсенді заттар өндіруге негіз болды.</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2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МУТАЦИЯЛАР</a:t>
            </a:r>
            <a:br>
              <a:rPr lang="ru-RU"/>
            </a:br>
            <a:endParaRPr/>
          </a:p>
        </p:txBody>
      </p:sp>
      <p:sp>
        <p:nvSpPr>
          <p:cNvPr id="264" name="Google Shape;264;p2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Мутация[1] (латын тілінде mutatіo – өзгеру) – табиғи жағдайда кенеттен болатын немесе қолдан жасалатын генетикалық материалдың өзгеруі. Соның нәтижесінде ағзаның белгілері мен қасиеттері тұқым қуалайтын өзгергіштікке ұшырайды. Ғылымға мутация терминін 1901 ж. голланд ғалымы Х. де Фриз (1848 – 1935) енгізді. Генетикалық аппараттың өзгеруіне байланысты мутацияның: геномдық, хромосомалық, гендік немесе нүктелік деген түрлері бар.</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5"/>
          <p:cNvSpPr txBox="1">
            <a:spLocks noGrp="1"/>
          </p:cNvSpPr>
          <p:nvPr>
            <p:ph idx="1"/>
          </p:nvPr>
        </p:nvSpPr>
        <p:spPr>
          <a:xfrm>
            <a:off x="1141412" y="596348"/>
            <a:ext cx="9905999" cy="5830956"/>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2775"/>
              <a:buChar char="•"/>
            </a:pPr>
            <a:r>
              <a:rPr lang="ru-RU" sz="2220"/>
              <a:t>'Мутация (mutation) — жасушаның генетикалық материалының өзгеруі, бұл кейінгі ұрпаққа да беріледі.</a:t>
            </a:r>
            <a:endParaRPr/>
          </a:p>
          <a:p>
            <a:pPr marL="228600" lvl="0" indent="-228600" algn="l" rtl="0">
              <a:lnSpc>
                <a:spcPct val="120000"/>
              </a:lnSpc>
              <a:spcBef>
                <a:spcPts val="1000"/>
              </a:spcBef>
              <a:spcAft>
                <a:spcPts val="0"/>
              </a:spcAft>
              <a:buClr>
                <a:schemeClr val="lt1"/>
              </a:buClr>
              <a:buSzPts val="2775"/>
              <a:buChar char="•"/>
            </a:pPr>
            <a:r>
              <a:rPr lang="ru-RU" sz="2220"/>
              <a:t>Бұл тосыннан, кейде сыртқы факторлардың әсерінен болуы мүмкін (қараң. Мутагендер). Генетикалық кодты анықтайтын жүйедегі бір азоттық негіздің орнын басқа біреу алмастырса немесе бір немесе одан да көп негіздер генге енгенде немесе геннен жоғалғанда гендік мутация пайда болады. Мутациялардың көбі зиянсыз; оларды үнемі қалыпты доминанттық ген (қараң. Доминанттық) жауып тұрады.</a:t>
            </a:r>
            <a:endParaRPr/>
          </a:p>
          <a:p>
            <a:pPr marL="228600" lvl="0" indent="-228600" algn="l" rtl="0">
              <a:lnSpc>
                <a:spcPct val="120000"/>
              </a:lnSpc>
              <a:spcBef>
                <a:spcPts val="1000"/>
              </a:spcBef>
              <a:spcAft>
                <a:spcPts val="0"/>
              </a:spcAft>
              <a:buClr>
                <a:schemeClr val="lt1"/>
              </a:buClr>
              <a:buSzPts val="2775"/>
              <a:buChar char="•"/>
            </a:pPr>
            <a:r>
              <a:rPr lang="ru-RU" sz="2220"/>
              <a:t>Кейбір мутациялар айтарлықтай салдар туғызады; мысалы, ата-анасының екеуінен де тұқым қуалақшылықпен берілген белгілі бір мутация Орақ-жасушалы анемияның пайда болуына әкеп соғады. Ұрпаққа жыныстық жасушаларда (аналық жасушасы немесе аталық ұрық) пайда болған мутациялар ғана беріледі. Әдетте, бұндай мутациялар ағзаға қауіпті.</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ГЕНОМДЫҚ МУТАЦИЯ</a:t>
            </a:r>
            <a:endParaRPr/>
          </a:p>
        </p:txBody>
      </p:sp>
      <p:sp>
        <p:nvSpPr>
          <p:cNvPr id="275" name="Google Shape;275;p26"/>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Геномдық мутация – клеткадағы хромосомалар санының өзгеруі. Оның бірнеше түрі бар: </a:t>
            </a:r>
            <a:endParaRPr/>
          </a:p>
          <a:p>
            <a:pPr marL="228600" lvl="0" indent="-228600" algn="l" rtl="0">
              <a:lnSpc>
                <a:spcPct val="120000"/>
              </a:lnSpc>
              <a:spcBef>
                <a:spcPts val="1000"/>
              </a:spcBef>
              <a:spcAft>
                <a:spcPts val="0"/>
              </a:spcAft>
              <a:buClr>
                <a:schemeClr val="lt1"/>
              </a:buClr>
              <a:buSzPts val="3000"/>
              <a:buChar char="•"/>
            </a:pPr>
            <a:r>
              <a:rPr lang="ru-RU"/>
              <a:t>1) полиплоидия – хромосома жиынтығының бірнеше еселеніп өсуі; </a:t>
            </a:r>
            <a:endParaRPr/>
          </a:p>
          <a:p>
            <a:pPr marL="228600" lvl="0" indent="-228600" algn="l" rtl="0">
              <a:lnSpc>
                <a:spcPct val="120000"/>
              </a:lnSpc>
              <a:spcBef>
                <a:spcPts val="1000"/>
              </a:spcBef>
              <a:spcAft>
                <a:spcPts val="0"/>
              </a:spcAft>
              <a:buClr>
                <a:schemeClr val="lt1"/>
              </a:buClr>
              <a:buSzPts val="3000"/>
              <a:buChar char="•"/>
            </a:pPr>
            <a:r>
              <a:rPr lang="ru-RU"/>
              <a:t>2) анеуплоидия – хромосома жиынтығының еселенбей өсуі; </a:t>
            </a:r>
            <a:endParaRPr/>
          </a:p>
          <a:p>
            <a:pPr marL="228600" lvl="0" indent="-228600" algn="l" rtl="0">
              <a:lnSpc>
                <a:spcPct val="120000"/>
              </a:lnSpc>
              <a:spcBef>
                <a:spcPts val="1000"/>
              </a:spcBef>
              <a:spcAft>
                <a:spcPts val="0"/>
              </a:spcAft>
              <a:buClr>
                <a:schemeClr val="lt1"/>
              </a:buClr>
              <a:buSzPts val="3000"/>
              <a:buChar char="•"/>
            </a:pPr>
            <a:r>
              <a:rPr lang="ru-RU"/>
              <a:t>3) гаплоидия – диплоидты (екі еселенген) хромосома жиынтығының кемуі.</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2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ХРОМОСОМАЛЫҚ МУТАЦИЯ</a:t>
            </a:r>
            <a:endParaRPr/>
          </a:p>
        </p:txBody>
      </p:sp>
      <p:sp>
        <p:nvSpPr>
          <p:cNvPr id="281" name="Google Shape;281;p27"/>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Хромосомалық мутация – микроскоп арқылы көрінетін хромосома құрылымындағы өзгеріс. Бұл өзгеріс хромосоманың кей бөлімінің үзіліп қалуына (делеция), қосарланып кетуіне (дупликация) немесе оның басқа бір бөліміне ауысуына (транслокация) байланысты.</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28"/>
          <p:cNvSpPr txBox="1">
            <a:spLocks noGrp="1"/>
          </p:cNvSpPr>
          <p:nvPr>
            <p:ph type="title"/>
          </p:nvPr>
        </p:nvSpPr>
        <p:spPr>
          <a:xfrm>
            <a:off x="1141413" y="618518"/>
            <a:ext cx="9905998" cy="905482"/>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3600"/>
              <a:buFont typeface="Twentieth Century"/>
              <a:buNone/>
            </a:pPr>
            <a:r>
              <a:rPr lang="ru-RU"/>
              <a:t>ГЕНДІК МУТАЦИЯ</a:t>
            </a:r>
            <a:endParaRPr/>
          </a:p>
        </p:txBody>
      </p:sp>
      <p:sp>
        <p:nvSpPr>
          <p:cNvPr id="287" name="Google Shape;287;p28"/>
          <p:cNvSpPr txBox="1">
            <a:spLocks noGrp="1"/>
          </p:cNvSpPr>
          <p:nvPr>
            <p:ph idx="1"/>
          </p:nvPr>
        </p:nvSpPr>
        <p:spPr>
          <a:xfrm>
            <a:off x="1141412" y="1524000"/>
            <a:ext cx="9905999" cy="4943061"/>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Clr>
                <a:schemeClr val="lt1"/>
              </a:buClr>
              <a:buSzPts val="3000"/>
              <a:buChar char="•"/>
            </a:pPr>
            <a:r>
              <a:rPr lang="ru-RU"/>
              <a:t>Гендік немесе нүктелік мутация деп ДНҚ молекуласының белгілі бір бөлігінде нуклеотидтердің қатар тізбегінің өзгеруін айтады. Ол молекулалық деңгейде өтеді, микроскоп арқылы көрінбейді. Мутация нәтижесінде ағза биохимиялық, физиологиялық, морфологиялық өзгерістерге ұшырайды. Организмдегі бұл өзгерістер бірден немесе біраз уақыттан кейін біртіндеп байқала бастайды. Полиплоидты мутанттардың клеткалары мен органдарының көлемі ұлғайып, хромосома жиынтығы жұп болса, оның ұрпақ беру қабілеті сақталады, ал тақ болса бұл қабілеті сақталмайды. Гендік мутация кезінде ағза үлкен өзгеріске ұшырайды. Кейде бір геннің өзгеруінен ағзаның бірнеше белгі-қасиеттері өзгереді (плейотропия).</a:t>
            </a:r>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TotalTime>
  <Words>1148</Words>
  <Application>Microsoft Office PowerPoint</Application>
  <PresentationFormat>Широкоэкранный</PresentationFormat>
  <Paragraphs>42</Paragraphs>
  <Slides>15</Slides>
  <Notes>15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Century Gothic</vt:lpstr>
      <vt:lpstr>Twentieth Century</vt:lpstr>
      <vt:lpstr>Wingdings 3</vt:lpstr>
      <vt:lpstr>Ион</vt:lpstr>
      <vt:lpstr>МИКРООРГАНИЗМДЕР ГЕНЕТИКАСЫ. МУТАЦИЯЛАР. БАКТЕРИЯЛАР МЕН ВИРУСТАРДЫҢ РЕКОМБИНАЦИЯЛАРЫ.</vt:lpstr>
      <vt:lpstr>МИКРООРГАНИЗМДЕРДІҢ ГЕНЕТИКАСЫ</vt:lpstr>
      <vt:lpstr>Презентация PowerPoint</vt:lpstr>
      <vt:lpstr>Презентация PowerPoint</vt:lpstr>
      <vt:lpstr>МУТАЦИЯЛАР </vt:lpstr>
      <vt:lpstr>Презентация PowerPoint</vt:lpstr>
      <vt:lpstr>ГЕНОМДЫҚ МУТАЦИЯ</vt:lpstr>
      <vt:lpstr>ХРОМОСОМАЛЫҚ МУТАЦИЯ</vt:lpstr>
      <vt:lpstr>ГЕНДІК МУТАЦИЯ</vt:lpstr>
      <vt:lpstr>Презентация PowerPoint</vt:lpstr>
      <vt:lpstr>ГЕНЕТИКАЛЫҚ РЕКОМБИНАЦИЯ</vt:lpstr>
      <vt:lpstr>БАКТЕРИЯЛЫҚ РЕКОМБИНАЦИЯ</vt:lpstr>
      <vt:lpstr>КОНЪЮГАЦИЯ </vt:lpstr>
      <vt:lpstr>ТРАНСДУКЦИЯ</vt:lpstr>
      <vt:lpstr>ТРАНСФОРМАЦИЯ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МИКРООРГАНИЗМДЕР ГЕНЕТИКАСЫ. МУТАЦИЯЛАР. БАКТЕРИЯЛАР МЕН ВИРУСТАРДЫҢ РЕКОМБИНАЦИЯЛАРЫ.</dc:title>
  <dc:creator>Диас Суюнбай</dc:creator>
  <cp:lastModifiedBy>Мамытова Нургуль</cp:lastModifiedBy>
  <cp:revision>2</cp:revision>
  <dcterms:modified xsi:type="dcterms:W3CDTF">2022-10-05T08:24:36Z</dcterms:modified>
</cp:coreProperties>
</file>